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122" r:id="rId1"/>
  </p:sldMasterIdLst>
  <p:notesMasterIdLst>
    <p:notesMasterId r:id="rId27"/>
  </p:notesMasterIdLst>
  <p:sldIdLst>
    <p:sldId id="357" r:id="rId2"/>
    <p:sldId id="364" r:id="rId3"/>
    <p:sldId id="400" r:id="rId4"/>
    <p:sldId id="372" r:id="rId5"/>
    <p:sldId id="385" r:id="rId6"/>
    <p:sldId id="412" r:id="rId7"/>
    <p:sldId id="413" r:id="rId8"/>
    <p:sldId id="414" r:id="rId9"/>
    <p:sldId id="383" r:id="rId10"/>
    <p:sldId id="387" r:id="rId11"/>
    <p:sldId id="415" r:id="rId12"/>
    <p:sldId id="416" r:id="rId13"/>
    <p:sldId id="389" r:id="rId14"/>
    <p:sldId id="417" r:id="rId15"/>
    <p:sldId id="398" r:id="rId16"/>
    <p:sldId id="390" r:id="rId17"/>
    <p:sldId id="418" r:id="rId18"/>
    <p:sldId id="419" r:id="rId19"/>
    <p:sldId id="421" r:id="rId20"/>
    <p:sldId id="424" r:id="rId21"/>
    <p:sldId id="426" r:id="rId22"/>
    <p:sldId id="425" r:id="rId23"/>
    <p:sldId id="427" r:id="rId24"/>
    <p:sldId id="428" r:id="rId25"/>
    <p:sldId id="409" r:id="rId26"/>
  </p:sldIdLst>
  <p:sldSz cx="24384000" cy="13716000"/>
  <p:notesSz cx="6858000" cy="9144000"/>
  <p:embeddedFontLst>
    <p:embeddedFont>
      <p:font typeface="Helvetica Neue" panose="02000503000000020004" pitchFamily="2" charset="0"/>
      <p:bold r:id="rId28"/>
    </p:embeddedFon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Black" pitchFamily="2" charset="77"/>
      <p:bold r:id="rId33"/>
      <p:italic r:id="rId34"/>
      <p:boldItalic r:id="rId35"/>
    </p:embeddedFont>
    <p:embeddedFont>
      <p:font typeface="Roboto Mono" pitchFamily="2" charset="0"/>
      <p:regular r:id="rId36"/>
      <p:bold r:id="rId37"/>
      <p:italic r:id="rId38"/>
      <p:boldItalic r:id="rId39"/>
    </p:embeddedFont>
  </p:embeddedFontLst>
  <p:defaultTextStyle>
    <a:defPPr>
      <a:defRPr lang="ru-RU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6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59">
            <a:extLst>
              <a:ext uri="{FF2B5EF4-FFF2-40B4-BE49-F238E27FC236}">
                <a16:creationId xmlns:a16="http://schemas.microsoft.com/office/drawing/2014/main" id="{92E89B5C-0803-F344-94D3-F0457FF0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5603" name="Shape 60">
            <a:extLst>
              <a:ext uri="{FF2B5EF4-FFF2-40B4-BE49-F238E27FC236}">
                <a16:creationId xmlns:a16="http://schemas.microsoft.com/office/drawing/2014/main" id="{11EA3584-07E8-D449-8908-0C21CEA7D8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94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433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92372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6">
            <a:extLst>
              <a:ext uri="{FF2B5EF4-FFF2-40B4-BE49-F238E27FC236}">
                <a16:creationId xmlns:a16="http://schemas.microsoft.com/office/drawing/2014/main" id="{A8E249F5-22FB-204C-A123-728ADD500D47}"/>
              </a:ext>
            </a:extLst>
          </p:cNvPr>
          <p:cNvSpPr>
            <a:spLocks/>
          </p:cNvSpPr>
          <p:nvPr userDrawn="1"/>
        </p:nvSpPr>
        <p:spPr bwMode="auto">
          <a:xfrm>
            <a:off x="14835188" y="-4792663"/>
            <a:ext cx="19591337" cy="22086888"/>
          </a:xfrm>
          <a:custGeom>
            <a:avLst/>
            <a:gdLst>
              <a:gd name="T0" fmla="*/ 15523573 w 19594287"/>
              <a:gd name="T1" fmla="*/ 11611577 h 22088062"/>
              <a:gd name="T2" fmla="*/ 19653700 w 19594287"/>
              <a:gd name="T3" fmla="*/ 12965074 h 22088062"/>
              <a:gd name="T4" fmla="*/ 13672138 w 19594287"/>
              <a:gd name="T5" fmla="*/ 10649882 h 22088062"/>
              <a:gd name="T6" fmla="*/ 15203133 w 19594287"/>
              <a:gd name="T7" fmla="*/ 7978507 h 22088062"/>
              <a:gd name="T8" fmla="*/ 17944682 w 19594287"/>
              <a:gd name="T9" fmla="*/ 2956322 h 22088062"/>
              <a:gd name="T10" fmla="*/ 13244884 w 19594287"/>
              <a:gd name="T11" fmla="*/ 4844094 h 22088062"/>
              <a:gd name="T12" fmla="*/ 11713890 w 19594287"/>
              <a:gd name="T13" fmla="*/ 8690873 h 22088062"/>
              <a:gd name="T14" fmla="*/ 12461585 w 19594287"/>
              <a:gd name="T15" fmla="*/ 6838719 h 22088062"/>
              <a:gd name="T16" fmla="*/ 12212353 w 19594287"/>
              <a:gd name="T17" fmla="*/ 3846781 h 22088062"/>
              <a:gd name="T18" fmla="*/ 10218499 w 19594287"/>
              <a:gd name="T19" fmla="*/ 1246643 h 22088062"/>
              <a:gd name="T20" fmla="*/ 9826850 w 19594287"/>
              <a:gd name="T21" fmla="*/ 3419359 h 22088062"/>
              <a:gd name="T22" fmla="*/ 9435200 w 19594287"/>
              <a:gd name="T23" fmla="*/ 1246643 h 22088062"/>
              <a:gd name="T24" fmla="*/ 7441346 w 19594287"/>
              <a:gd name="T25" fmla="*/ 3846781 h 22088062"/>
              <a:gd name="T26" fmla="*/ 7227719 w 19594287"/>
              <a:gd name="T27" fmla="*/ 6838719 h 22088062"/>
              <a:gd name="T28" fmla="*/ 7975415 w 19594287"/>
              <a:gd name="T29" fmla="*/ 8690873 h 22088062"/>
              <a:gd name="T30" fmla="*/ 6444419 w 19594287"/>
              <a:gd name="T31" fmla="*/ 4844094 h 22088062"/>
              <a:gd name="T32" fmla="*/ 1744621 w 19594287"/>
              <a:gd name="T33" fmla="*/ 2956322 h 22088062"/>
              <a:gd name="T34" fmla="*/ 4450567 w 19594287"/>
              <a:gd name="T35" fmla="*/ 7978507 h 22088062"/>
              <a:gd name="T36" fmla="*/ 6017166 w 19594287"/>
              <a:gd name="T37" fmla="*/ 10649882 h 22088062"/>
              <a:gd name="T38" fmla="*/ 0 w 19594287"/>
              <a:gd name="T39" fmla="*/ 12965074 h 22088062"/>
              <a:gd name="T40" fmla="*/ 4130126 w 19594287"/>
              <a:gd name="T41" fmla="*/ 11611577 h 22088062"/>
              <a:gd name="T42" fmla="*/ 7975415 w 19594287"/>
              <a:gd name="T43" fmla="*/ 11504720 h 22088062"/>
              <a:gd name="T44" fmla="*/ 4450567 w 19594287"/>
              <a:gd name="T45" fmla="*/ 16135103 h 22088062"/>
              <a:gd name="T46" fmla="*/ 1780227 w 19594287"/>
              <a:gd name="T47" fmla="*/ 20658634 h 22088062"/>
              <a:gd name="T48" fmla="*/ 6444419 w 19594287"/>
              <a:gd name="T49" fmla="*/ 18806478 h 22088062"/>
              <a:gd name="T50" fmla="*/ 7975415 w 19594287"/>
              <a:gd name="T51" fmla="*/ 15422737 h 22088062"/>
              <a:gd name="T52" fmla="*/ 7227719 w 19594287"/>
              <a:gd name="T53" fmla="*/ 17274892 h 22088062"/>
              <a:gd name="T54" fmla="*/ 9826850 w 19594287"/>
              <a:gd name="T55" fmla="*/ 21620330 h 22088062"/>
              <a:gd name="T56" fmla="*/ 12461585 w 19594287"/>
              <a:gd name="T57" fmla="*/ 17274892 h 22088062"/>
              <a:gd name="T58" fmla="*/ 11713890 w 19594287"/>
              <a:gd name="T59" fmla="*/ 15422737 h 22088062"/>
              <a:gd name="T60" fmla="*/ 13244884 w 19594287"/>
              <a:gd name="T61" fmla="*/ 18806478 h 22088062"/>
              <a:gd name="T62" fmla="*/ 17909076 w 19594287"/>
              <a:gd name="T63" fmla="*/ 20658634 h 22088062"/>
              <a:gd name="T64" fmla="*/ 15238737 w 19594287"/>
              <a:gd name="T65" fmla="*/ 16135103 h 22088062"/>
              <a:gd name="T66" fmla="*/ 11713890 w 19594287"/>
              <a:gd name="T67" fmla="*/ 11504720 h 220880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9594287" h="22088062">
                <a:moveTo>
                  <a:pt x="13680375" y="13466592"/>
                </a:moveTo>
                <a:lnTo>
                  <a:pt x="15532925" y="11614045"/>
                </a:lnTo>
                <a:lnTo>
                  <a:pt x="18276126" y="14357240"/>
                </a:lnTo>
                <a:lnTo>
                  <a:pt x="19665540" y="12967830"/>
                </a:lnTo>
                <a:lnTo>
                  <a:pt x="15532925" y="8799599"/>
                </a:lnTo>
                <a:lnTo>
                  <a:pt x="13680375" y="10652146"/>
                </a:lnTo>
                <a:lnTo>
                  <a:pt x="13110359" y="10117757"/>
                </a:lnTo>
                <a:lnTo>
                  <a:pt x="15212292" y="7980203"/>
                </a:lnTo>
                <a:lnTo>
                  <a:pt x="15212292" y="5664519"/>
                </a:lnTo>
                <a:lnTo>
                  <a:pt x="17955492" y="2956950"/>
                </a:lnTo>
                <a:lnTo>
                  <a:pt x="16566079" y="1531914"/>
                </a:lnTo>
                <a:lnTo>
                  <a:pt x="13252863" y="4845124"/>
                </a:lnTo>
                <a:lnTo>
                  <a:pt x="13252863" y="7160808"/>
                </a:lnTo>
                <a:lnTo>
                  <a:pt x="11720947" y="8692721"/>
                </a:lnTo>
                <a:lnTo>
                  <a:pt x="11150930" y="8122707"/>
                </a:lnTo>
                <a:lnTo>
                  <a:pt x="12469092" y="6840175"/>
                </a:lnTo>
                <a:lnTo>
                  <a:pt x="10830297" y="5237008"/>
                </a:lnTo>
                <a:lnTo>
                  <a:pt x="12219710" y="3847598"/>
                </a:lnTo>
                <a:lnTo>
                  <a:pt x="12219710" y="0"/>
                </a:lnTo>
                <a:lnTo>
                  <a:pt x="10224655" y="1246907"/>
                </a:lnTo>
                <a:lnTo>
                  <a:pt x="10224655" y="3028202"/>
                </a:lnTo>
                <a:lnTo>
                  <a:pt x="9832770" y="3420087"/>
                </a:lnTo>
                <a:lnTo>
                  <a:pt x="9440884" y="3028202"/>
                </a:lnTo>
                <a:lnTo>
                  <a:pt x="9440884" y="1246907"/>
                </a:lnTo>
                <a:lnTo>
                  <a:pt x="7445829" y="0"/>
                </a:lnTo>
                <a:lnTo>
                  <a:pt x="7445829" y="3847598"/>
                </a:lnTo>
                <a:lnTo>
                  <a:pt x="8835242" y="5237008"/>
                </a:lnTo>
                <a:lnTo>
                  <a:pt x="7232073" y="6840175"/>
                </a:lnTo>
                <a:lnTo>
                  <a:pt x="8514608" y="8122707"/>
                </a:lnTo>
                <a:lnTo>
                  <a:pt x="7980219" y="8692721"/>
                </a:lnTo>
                <a:lnTo>
                  <a:pt x="6448302" y="7160808"/>
                </a:lnTo>
                <a:lnTo>
                  <a:pt x="6448302" y="4845124"/>
                </a:lnTo>
                <a:lnTo>
                  <a:pt x="3170712" y="1531914"/>
                </a:lnTo>
                <a:lnTo>
                  <a:pt x="1745673" y="2956950"/>
                </a:lnTo>
                <a:lnTo>
                  <a:pt x="4453247" y="5664519"/>
                </a:lnTo>
                <a:lnTo>
                  <a:pt x="4453247" y="7980203"/>
                </a:lnTo>
                <a:lnTo>
                  <a:pt x="6555180" y="10117757"/>
                </a:lnTo>
                <a:lnTo>
                  <a:pt x="6020790" y="10652146"/>
                </a:lnTo>
                <a:lnTo>
                  <a:pt x="4132614" y="8799599"/>
                </a:lnTo>
                <a:lnTo>
                  <a:pt x="0" y="12967830"/>
                </a:lnTo>
                <a:lnTo>
                  <a:pt x="1389413" y="14357240"/>
                </a:lnTo>
                <a:lnTo>
                  <a:pt x="4132614" y="11614045"/>
                </a:lnTo>
                <a:lnTo>
                  <a:pt x="6020790" y="13466592"/>
                </a:lnTo>
                <a:lnTo>
                  <a:pt x="7980219" y="11507168"/>
                </a:lnTo>
                <a:lnTo>
                  <a:pt x="8514608" y="12077183"/>
                </a:lnTo>
                <a:lnTo>
                  <a:pt x="4453247" y="16138535"/>
                </a:lnTo>
                <a:lnTo>
                  <a:pt x="4453247" y="17991082"/>
                </a:lnTo>
                <a:lnTo>
                  <a:pt x="1781299" y="20663026"/>
                </a:lnTo>
                <a:lnTo>
                  <a:pt x="3206338" y="22052436"/>
                </a:lnTo>
                <a:lnTo>
                  <a:pt x="6448302" y="18810478"/>
                </a:lnTo>
                <a:lnTo>
                  <a:pt x="6448302" y="16957930"/>
                </a:lnTo>
                <a:lnTo>
                  <a:pt x="7980219" y="15426017"/>
                </a:lnTo>
                <a:lnTo>
                  <a:pt x="8514608" y="15960406"/>
                </a:lnTo>
                <a:lnTo>
                  <a:pt x="7232073" y="17278564"/>
                </a:lnTo>
                <a:lnTo>
                  <a:pt x="7232073" y="19986132"/>
                </a:lnTo>
                <a:lnTo>
                  <a:pt x="9832770" y="21624926"/>
                </a:lnTo>
                <a:lnTo>
                  <a:pt x="12469092" y="19986132"/>
                </a:lnTo>
                <a:lnTo>
                  <a:pt x="12469092" y="17278564"/>
                </a:lnTo>
                <a:lnTo>
                  <a:pt x="11150930" y="15960406"/>
                </a:lnTo>
                <a:lnTo>
                  <a:pt x="11720947" y="15426017"/>
                </a:lnTo>
                <a:lnTo>
                  <a:pt x="13252863" y="16957930"/>
                </a:lnTo>
                <a:lnTo>
                  <a:pt x="13252863" y="18810478"/>
                </a:lnTo>
                <a:lnTo>
                  <a:pt x="16494827" y="22088062"/>
                </a:lnTo>
                <a:lnTo>
                  <a:pt x="17919866" y="20663026"/>
                </a:lnTo>
                <a:lnTo>
                  <a:pt x="15247918" y="17991082"/>
                </a:lnTo>
                <a:lnTo>
                  <a:pt x="15247918" y="16138535"/>
                </a:lnTo>
                <a:lnTo>
                  <a:pt x="11150930" y="12077183"/>
                </a:lnTo>
                <a:lnTo>
                  <a:pt x="11720947" y="11507168"/>
                </a:lnTo>
                <a:lnTo>
                  <a:pt x="13680375" y="13466592"/>
                </a:lnTo>
                <a:close/>
              </a:path>
            </a:pathLst>
          </a:custGeom>
          <a:gradFill rotWithShape="0">
            <a:gsLst>
              <a:gs pos="0">
                <a:srgbClr val="FF002C"/>
              </a:gs>
              <a:gs pos="100000">
                <a:srgbClr val="E114A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44840D04-410D-41D5-8AFF-DDC7386726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859" y="8861107"/>
            <a:ext cx="15830884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EDEBF000-811D-4C6F-92D6-3950491D4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700" y="2493188"/>
            <a:ext cx="1583104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31DC1211-EE33-4832-8E7D-857A65DE4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3937359"/>
            <a:ext cx="1583104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4BE80C-9D55-CF49-BD86-8CFA4B070815}"/>
              </a:ext>
            </a:extLst>
          </p:cNvPr>
          <p:cNvSpPr txBox="1"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17AD4-E6F2-2446-84BD-84DDC09CD3C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783299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2C3FEA9-B232-E84E-83E4-09AB50C1F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0" y="1858963"/>
            <a:ext cx="25590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050B6051-21CD-4221-9DDC-437F10397F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13784529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33CFAB14-38EA-4ED3-9A18-25F89F863D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2074088"/>
            <a:ext cx="1587458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885E1A55-1A4D-41D8-B1F4-1E935917CB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1378452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600" baseline="0">
                <a:solidFill>
                  <a:schemeClr val="tx1"/>
                </a:solidFill>
                <a:latin typeface="Montserrat Black" panose="00000A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39B1B1F2-785B-431D-9260-12C1C5E752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79700" y="6069568"/>
            <a:ext cx="13784529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0059541-5079-43C1-8449-82EE92315C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799334" y="2955885"/>
            <a:ext cx="6971282" cy="8091488"/>
          </a:xfrm>
          <a:custGeom>
            <a:avLst/>
            <a:gdLst>
              <a:gd name="connsiteX0" fmla="*/ 4596509 w 6971282"/>
              <a:gd name="connsiteY0" fmla="*/ 555764 h 8091488"/>
              <a:gd name="connsiteX1" fmla="*/ 4636538 w 6971282"/>
              <a:gd name="connsiteY1" fmla="*/ 575790 h 8091488"/>
              <a:gd name="connsiteX2" fmla="*/ 4617062 w 6971282"/>
              <a:gd name="connsiteY2" fmla="*/ 595266 h 8091488"/>
              <a:gd name="connsiteX3" fmla="*/ 4617062 w 6971282"/>
              <a:gd name="connsiteY3" fmla="*/ 741823 h 8091488"/>
              <a:gd name="connsiteX4" fmla="*/ 4759763 w 6971282"/>
              <a:gd name="connsiteY4" fmla="*/ 830529 h 8091488"/>
              <a:gd name="connsiteX5" fmla="*/ 4902463 w 6971282"/>
              <a:gd name="connsiteY5" fmla="*/ 741823 h 8091488"/>
              <a:gd name="connsiteX6" fmla="*/ 4902463 w 6971282"/>
              <a:gd name="connsiteY6" fmla="*/ 708832 h 8091488"/>
              <a:gd name="connsiteX7" fmla="*/ 5038806 w 6971282"/>
              <a:gd name="connsiteY7" fmla="*/ 777044 h 8091488"/>
              <a:gd name="connsiteX8" fmla="*/ 4759763 w 6971282"/>
              <a:gd name="connsiteY8" fmla="*/ 939069 h 8091488"/>
              <a:gd name="connsiteX9" fmla="*/ 4477668 w 6971282"/>
              <a:gd name="connsiteY9" fmla="*/ 775432 h 8091488"/>
              <a:gd name="connsiteX10" fmla="*/ 4574638 w 6971282"/>
              <a:gd name="connsiteY10" fmla="*/ 678737 h 8091488"/>
              <a:gd name="connsiteX11" fmla="*/ 4574638 w 6971282"/>
              <a:gd name="connsiteY11" fmla="*/ 577635 h 8091488"/>
              <a:gd name="connsiteX12" fmla="*/ 4318693 w 6971282"/>
              <a:gd name="connsiteY12" fmla="*/ 416773 h 8091488"/>
              <a:gd name="connsiteX13" fmla="*/ 4494233 w 6971282"/>
              <a:gd name="connsiteY13" fmla="*/ 504596 h 8091488"/>
              <a:gd name="connsiteX14" fmla="*/ 4466373 w 6971282"/>
              <a:gd name="connsiteY14" fmla="*/ 532455 h 8091488"/>
              <a:gd name="connsiteX15" fmla="*/ 4466097 w 6971282"/>
              <a:gd name="connsiteY15" fmla="*/ 633558 h 8091488"/>
              <a:gd name="connsiteX16" fmla="*/ 4379871 w 6971282"/>
              <a:gd name="connsiteY16" fmla="*/ 719784 h 8091488"/>
              <a:gd name="connsiteX17" fmla="*/ 4184828 w 6971282"/>
              <a:gd name="connsiteY17" fmla="*/ 607111 h 8091488"/>
              <a:gd name="connsiteX18" fmla="*/ 4185104 w 6971282"/>
              <a:gd name="connsiteY18" fmla="*/ 550362 h 8091488"/>
              <a:gd name="connsiteX19" fmla="*/ 4184582 w 6971282"/>
              <a:gd name="connsiteY19" fmla="*/ 349678 h 8091488"/>
              <a:gd name="connsiteX20" fmla="*/ 4216717 w 6971282"/>
              <a:gd name="connsiteY20" fmla="*/ 365755 h 8091488"/>
              <a:gd name="connsiteX21" fmla="*/ 4184553 w 6971282"/>
              <a:gd name="connsiteY21" fmla="*/ 398019 h 8091488"/>
              <a:gd name="connsiteX22" fmla="*/ 3485641 w 6971282"/>
              <a:gd name="connsiteY22" fmla="*/ 0 h 8091488"/>
              <a:gd name="connsiteX23" fmla="*/ 4076288 w 6971282"/>
              <a:gd name="connsiteY23" fmla="*/ 295499 h 8091488"/>
              <a:gd name="connsiteX24" fmla="*/ 4076288 w 6971282"/>
              <a:gd name="connsiteY24" fmla="*/ 669922 h 8091488"/>
              <a:gd name="connsiteX25" fmla="*/ 4759763 w 6971282"/>
              <a:gd name="connsiteY25" fmla="*/ 1064414 h 8091488"/>
              <a:gd name="connsiteX26" fmla="*/ 5155948 w 6971282"/>
              <a:gd name="connsiteY26" fmla="*/ 835649 h 8091488"/>
              <a:gd name="connsiteX27" fmla="*/ 6971282 w 6971282"/>
              <a:gd name="connsiteY27" fmla="*/ 1743855 h 8091488"/>
              <a:gd name="connsiteX28" fmla="*/ 6971282 w 6971282"/>
              <a:gd name="connsiteY28" fmla="*/ 6347633 h 8091488"/>
              <a:gd name="connsiteX29" fmla="*/ 3485641 w 6971282"/>
              <a:gd name="connsiteY29" fmla="*/ 8091488 h 8091488"/>
              <a:gd name="connsiteX30" fmla="*/ 0 w 6971282"/>
              <a:gd name="connsiteY30" fmla="*/ 6347633 h 8091488"/>
              <a:gd name="connsiteX31" fmla="*/ 0 w 6971282"/>
              <a:gd name="connsiteY31" fmla="*/ 1743855 h 809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971282" h="8091488">
                <a:moveTo>
                  <a:pt x="4596509" y="555764"/>
                </a:moveTo>
                <a:lnTo>
                  <a:pt x="4636538" y="575790"/>
                </a:lnTo>
                <a:lnTo>
                  <a:pt x="4617062" y="595266"/>
                </a:lnTo>
                <a:lnTo>
                  <a:pt x="4617062" y="741823"/>
                </a:lnTo>
                <a:lnTo>
                  <a:pt x="4759763" y="830529"/>
                </a:lnTo>
                <a:lnTo>
                  <a:pt x="4902463" y="741823"/>
                </a:lnTo>
                <a:lnTo>
                  <a:pt x="4902463" y="708832"/>
                </a:lnTo>
                <a:lnTo>
                  <a:pt x="5038806" y="777044"/>
                </a:lnTo>
                <a:lnTo>
                  <a:pt x="4759763" y="939069"/>
                </a:lnTo>
                <a:lnTo>
                  <a:pt x="4477668" y="775432"/>
                </a:lnTo>
                <a:lnTo>
                  <a:pt x="4574638" y="678737"/>
                </a:lnTo>
                <a:lnTo>
                  <a:pt x="4574638" y="577635"/>
                </a:lnTo>
                <a:close/>
                <a:moveTo>
                  <a:pt x="4318693" y="416773"/>
                </a:moveTo>
                <a:lnTo>
                  <a:pt x="4494233" y="504596"/>
                </a:lnTo>
                <a:lnTo>
                  <a:pt x="4466373" y="532455"/>
                </a:lnTo>
                <a:lnTo>
                  <a:pt x="4466097" y="633558"/>
                </a:lnTo>
                <a:lnTo>
                  <a:pt x="4379871" y="719784"/>
                </a:lnTo>
                <a:lnTo>
                  <a:pt x="4184828" y="607111"/>
                </a:lnTo>
                <a:lnTo>
                  <a:pt x="4185104" y="550362"/>
                </a:lnTo>
                <a:close/>
                <a:moveTo>
                  <a:pt x="4184582" y="349678"/>
                </a:moveTo>
                <a:lnTo>
                  <a:pt x="4216717" y="365755"/>
                </a:lnTo>
                <a:lnTo>
                  <a:pt x="4184553" y="398019"/>
                </a:lnTo>
                <a:close/>
                <a:moveTo>
                  <a:pt x="3485641" y="0"/>
                </a:moveTo>
                <a:lnTo>
                  <a:pt x="4076288" y="295499"/>
                </a:lnTo>
                <a:lnTo>
                  <a:pt x="4076288" y="669922"/>
                </a:lnTo>
                <a:lnTo>
                  <a:pt x="4759763" y="1064414"/>
                </a:lnTo>
                <a:lnTo>
                  <a:pt x="5155948" y="835649"/>
                </a:lnTo>
                <a:lnTo>
                  <a:pt x="6971282" y="1743855"/>
                </a:lnTo>
                <a:lnTo>
                  <a:pt x="6971282" y="6347633"/>
                </a:lnTo>
                <a:lnTo>
                  <a:pt x="3485641" y="8091488"/>
                </a:lnTo>
                <a:lnTo>
                  <a:pt x="0" y="6347633"/>
                </a:lnTo>
                <a:lnTo>
                  <a:pt x="0" y="17438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825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000" b="1" baseline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942B7D8-A05C-064A-AEFD-C5D5BB224185}"/>
              </a:ext>
            </a:extLst>
          </p:cNvPr>
          <p:cNvSpPr txBox="1"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98A33-71BB-7C4F-B835-48F6FA30C72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86254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92000" y="-1"/>
            <a:ext cx="12192000" cy="13741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2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9ADEAA4F-253F-4273-BC71-C9838CCA91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10301821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19347516-6882-41F0-9144-D78B84A47D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2074088"/>
            <a:ext cx="1030182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C29CE44-EE43-4D11-AF17-74BC2F8BC3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103018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600" baseline="0">
                <a:solidFill>
                  <a:schemeClr val="tx1"/>
                </a:solidFill>
                <a:latin typeface="Montserrat Black" panose="00000A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2DEFAF4A-C3A3-466E-A081-DE43A198CB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700" y="6069567"/>
            <a:ext cx="1030182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25ECFFE-31BA-8E41-B1A8-0BC3038ABB32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165D7-8D7E-F648-8D76-DD42BAFDC90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850945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B902C42-609F-4306-8F66-93900DAA3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493188"/>
            <a:ext cx="5080001" cy="9165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7D85301-278A-4561-BF13-A2FA83E9CF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9793" y="7046553"/>
            <a:ext cx="17296432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BFB71941-C7A3-4017-86D5-31A6B5437F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39793" y="8750835"/>
            <a:ext cx="17296432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1A0C3422-E65C-4556-94A6-45CAFB4F4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9792" y="2493188"/>
            <a:ext cx="1729643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0041A8-598F-4396-820F-913F19EFA0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9792" y="3937359"/>
            <a:ext cx="1729643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7101785-8977-2141-BC7E-35FFE24D2F2E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08C5-6C6B-814D-811B-AC756D4D3A52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97398962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2D81916-66AB-4124-BE5B-5486BEEC77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71841" y="33718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34B00C3-1DED-4DE6-8750-C21CDD9006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76662" y="33718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9D6D68F-37EA-40CB-AFD3-5A062788DF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81483" y="33591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D1121A55-B554-4FF1-8349-E8A0DD9FD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621170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C945AE53-64CA-45E2-90B2-78C1E884CD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699" y="2074088"/>
            <a:ext cx="2193713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218A268-16FC-4187-9014-0CCEC625CD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700" y="6069567"/>
            <a:ext cx="6211700" cy="49244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AE89A68-B0EB-E04E-B346-54B43B1B197A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66E07-BBEA-6F46-8851-E404E49A375F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7923934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193C5A-538B-AC47-A2F9-6545CBB0BECD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2C"/>
              </a:gs>
              <a:gs pos="100000">
                <a:srgbClr val="E114A0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DB2212AA-1958-B14E-9FBD-5A4635762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60375"/>
            <a:ext cx="35163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12">
            <a:extLst>
              <a:ext uri="{FF2B5EF4-FFF2-40B4-BE49-F238E27FC236}">
                <a16:creationId xmlns:a16="http://schemas.microsoft.com/office/drawing/2014/main" id="{D222F4EF-D7F6-4803-82F5-ABB86448A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700" y="2493188"/>
            <a:ext cx="1847989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bg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217BC38E-BCF1-472E-AFBD-A12211147C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859" y="8861107"/>
            <a:ext cx="1847974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C62F9E4B-68AB-41E0-B8F7-2DAAE9E570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3937359"/>
            <a:ext cx="184797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2466366-2E6F-8748-975B-BA31277ACF14}"/>
              </a:ext>
            </a:extLst>
          </p:cNvPr>
          <p:cNvSpPr txBox="1"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8C7D-238B-5741-91BB-63D54E98545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10593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6824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396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5926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6204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789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4388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573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5868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0A83-116B-1D4E-8F13-0361BDAD33B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  <p:pic>
        <p:nvPicPr>
          <p:cNvPr id="7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2B4279-3A4E-0D45-AFAE-5E03D3F34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460375"/>
            <a:ext cx="35163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1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41" r:id="rId1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1">
            <a:extLst>
              <a:ext uri="{FF2B5EF4-FFF2-40B4-BE49-F238E27FC236}">
                <a16:creationId xmlns:a16="http://schemas.microsoft.com/office/drawing/2014/main" id="{FE5583C6-489D-E04E-AEF6-1F6635A15796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3171488" y="12585701"/>
            <a:ext cx="7677150" cy="492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ru-RU" dirty="0" err="1">
                <a:cs typeface="Roboto Mono" pitchFamily="2" charset="0"/>
              </a:rPr>
              <a:t>WGForge</a:t>
            </a:r>
            <a:r>
              <a:rPr lang="en-US" altLang="ru-RU" dirty="0">
                <a:cs typeface="Roboto Mono" pitchFamily="2" charset="0"/>
              </a:rPr>
              <a:t> 2019 Maintenance</a:t>
            </a:r>
            <a:endParaRPr lang="ru-RU" altLang="ru-RU" dirty="0">
              <a:cs typeface="Roboto Mono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513" y="1896816"/>
            <a:ext cx="15830550" cy="1016000"/>
          </a:xfrm>
        </p:spPr>
        <p:txBody>
          <a:bodyPr/>
          <a:lstStyle/>
          <a:p>
            <a:pPr algn="ctr">
              <a:defRPr/>
            </a:pPr>
            <a:r>
              <a:rPr lang="en-US" sz="6600" b="1" dirty="0">
                <a:latin typeface="+mj-lt"/>
              </a:rPr>
              <a:t>Web services\high load</a:t>
            </a:r>
            <a:endParaRPr lang="ru-RU" sz="66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F155A9-602D-2041-B330-823C23973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61" y="3626398"/>
            <a:ext cx="17594455" cy="7416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2779" y="1373919"/>
            <a:ext cx="15830550" cy="830997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ru-RU" altLang="en-US" b="1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Протокол </a:t>
            </a:r>
            <a:r>
              <a:rPr lang="en-US" altLang="en-US" b="1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HTTP</a:t>
            </a:r>
            <a:endParaRPr lang="ru-RU" altLang="en-US" b="1" cap="none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3716E2-1C73-D14D-A3C2-40887C2CE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01" y="2462822"/>
            <a:ext cx="12604975" cy="1098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649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1997" y="1379952"/>
            <a:ext cx="15126187" cy="830997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ru-RU" altLang="en-US" b="1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Протокол </a:t>
            </a:r>
            <a:r>
              <a:rPr lang="en-US" altLang="en-US" b="1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HTTP</a:t>
            </a:r>
            <a:endParaRPr lang="ru-RU" altLang="en-US" b="1" cap="none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965E3-73E6-EF40-BADD-BD13E7604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97" y="2878504"/>
            <a:ext cx="13766310" cy="99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55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7471257-F965-4641-9455-108A6DC32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30" y="1493284"/>
            <a:ext cx="2304756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altLang="en-US" sz="5400" dirty="0"/>
              <a:t>Протокол </a:t>
            </a:r>
            <a:r>
              <a:rPr lang="en-US" altLang="en-US" sz="5400" dirty="0"/>
              <a:t>HTTP</a:t>
            </a:r>
            <a:endParaRPr lang="ru-RU" altLang="en-US" sz="540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C5BF41E-7514-2045-BF2C-64B99F1DE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680" y="3244824"/>
            <a:ext cx="10519048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6000" dirty="0"/>
              <a:t> Headers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853D370-7ECB-AB43-844E-5377F27FC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680" y="4719814"/>
            <a:ext cx="21865135" cy="65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HTTP/1.1 200 OK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Server: </a:t>
            </a:r>
            <a:r>
              <a:rPr lang="en-US" sz="3600" dirty="0" err="1"/>
              <a:t>nginx</a:t>
            </a:r>
            <a:endParaRPr lang="en-US" sz="360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Date: Sun, 24 Nov 2019 16:18:29 GMT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0000"/>
                </a:solidFill>
              </a:rPr>
              <a:t>Content-Type: </a:t>
            </a:r>
            <a:r>
              <a:rPr lang="en-US" sz="3600" dirty="0"/>
              <a:t>text/</a:t>
            </a:r>
            <a:r>
              <a:rPr lang="en-US" sz="3600" dirty="0" err="1"/>
              <a:t>html;charset</a:t>
            </a:r>
            <a:r>
              <a:rPr lang="en-US" sz="3600" dirty="0"/>
              <a:t>=UTF-8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0000"/>
                </a:solidFill>
              </a:rPr>
              <a:t>Set-Cookie: </a:t>
            </a:r>
            <a:r>
              <a:rPr lang="en-US" sz="3600" dirty="0" err="1"/>
              <a:t>session_id</a:t>
            </a:r>
            <a:r>
              <a:rPr lang="en-US" sz="3600" dirty="0"/>
              <a:t>=940c0c6b9c.....707816e5; path=/; domain=.</a:t>
            </a:r>
            <a:r>
              <a:rPr lang="en-US" sz="3600" dirty="0" err="1"/>
              <a:t>example.com</a:t>
            </a:r>
            <a:r>
              <a:rPr lang="en-US" sz="3600" dirty="0"/>
              <a:t>;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Cache-Control: no-cache, max-age=0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0000"/>
                </a:solidFill>
              </a:rPr>
              <a:t>Allow: </a:t>
            </a:r>
            <a:r>
              <a:rPr lang="en-US" sz="3600" dirty="0"/>
              <a:t>GET, POST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0000"/>
                </a:solidFill>
              </a:rPr>
              <a:t>WWW-Authenticate: </a:t>
            </a:r>
            <a:r>
              <a:rPr lang="en-US" sz="3600" dirty="0"/>
              <a:t>Basic realm="Access to the site", charset="UTF-8"</a:t>
            </a:r>
          </a:p>
        </p:txBody>
      </p:sp>
    </p:spTree>
    <p:extLst>
      <p:ext uri="{BB962C8B-B14F-4D97-AF65-F5344CB8AC3E}">
        <p14:creationId xmlns:p14="http://schemas.microsoft.com/office/powerpoint/2010/main" val="21156899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7471257-F965-4641-9455-108A6DC32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30" y="1493284"/>
            <a:ext cx="2304756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altLang="en-US" sz="5400" dirty="0"/>
              <a:t>Протокол </a:t>
            </a:r>
            <a:r>
              <a:rPr lang="en-US" altLang="en-US" sz="5400" dirty="0"/>
              <a:t>HTTP</a:t>
            </a:r>
            <a:endParaRPr lang="ru-RU" altLang="en-US" sz="5400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CFE28F1-AD85-F341-AC6F-1227586FA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680" y="2960157"/>
            <a:ext cx="10519048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6000" dirty="0"/>
              <a:t> Status code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C1270F0-CA21-AE43-AE41-D6EF93CCE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0680" y="4519363"/>
            <a:ext cx="10519048" cy="65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HTTP/1.1 200 OK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HTTP/1.1 400 Not Found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HTTP/1.1 401 Unauthorized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HTTP/1.1 403 Forbidden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HTTP/1.1 500 Internal Server Error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HTTP/1.1 502 Bad Gateway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HTTP/1.1 503 Service Unavailable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HTTP/1.1 504 Gateway Timeout</a:t>
            </a:r>
          </a:p>
        </p:txBody>
      </p:sp>
    </p:spTree>
    <p:extLst>
      <p:ext uri="{BB962C8B-B14F-4D97-AF65-F5344CB8AC3E}">
        <p14:creationId xmlns:p14="http://schemas.microsoft.com/office/powerpoint/2010/main" val="83782617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1862D7-8AC4-824D-B14B-40E6FA9F6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475" y="1610514"/>
            <a:ext cx="4476751" cy="3490348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7471257-F965-4641-9455-108A6DC32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830" y="1493284"/>
            <a:ext cx="2304756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altLang="en-US" sz="5400" dirty="0"/>
              <a:t>Web servers</a:t>
            </a:r>
            <a:endParaRPr lang="ru-RU" altLang="en-US" sz="54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C1270F0-CA21-AE43-AE41-D6EF93CCE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1627" y="3344887"/>
            <a:ext cx="8008458" cy="738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- Apache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- Nginx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- </a:t>
            </a:r>
            <a:r>
              <a:rPr lang="en-US" sz="3600" dirty="0" err="1"/>
              <a:t>Lighttpd</a:t>
            </a:r>
            <a:endParaRPr lang="en-US" sz="3600" dirty="0"/>
          </a:p>
          <a:p>
            <a:pPr marL="571500" indent="-5715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600" dirty="0"/>
              <a:t>IIS</a:t>
            </a:r>
          </a:p>
          <a:p>
            <a:pPr marL="571500" indent="-5715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600" dirty="0"/>
              <a:t>Nginx Unit</a:t>
            </a:r>
          </a:p>
          <a:p>
            <a:pPr marL="571500" indent="-5715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600" dirty="0" err="1"/>
              <a:t>GlassFish</a:t>
            </a:r>
            <a:endParaRPr lang="en-US" sz="3600" dirty="0"/>
          </a:p>
          <a:p>
            <a:pPr marL="571500" indent="-5715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600" dirty="0"/>
              <a:t>Apache Tomcat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- Open Server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- Cherokee HTTP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290AD-F859-1E4B-A4EC-413153908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033" y="2818387"/>
            <a:ext cx="4236054" cy="2865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0CC5F-194F-ED40-8CD4-0B36F84FF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844" y="9019955"/>
            <a:ext cx="54864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77C6C9-19C7-1C42-A92D-1175C151C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886" y="6886437"/>
            <a:ext cx="4501899" cy="1933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4CD71B-2F7B-F843-B25B-C2570259F2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712" y="4231649"/>
            <a:ext cx="3621454" cy="362145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8FB527C-F641-004A-8BB1-2AAC35FDE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98560" y="9519138"/>
            <a:ext cx="4486808" cy="299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525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0B939F-D644-8943-9238-C13620DA4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2" y="2634273"/>
            <a:ext cx="21007754" cy="1023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236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8E7F5-CB86-0046-998E-D3E90B6F8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46" y="2723601"/>
            <a:ext cx="17558238" cy="101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2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217AA-EC16-514A-85E1-C12345574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39" y="2723598"/>
            <a:ext cx="13254717" cy="97028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D5BBFB7-9504-1E4F-B03D-BA578DC25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852" y="6672187"/>
            <a:ext cx="21937662" cy="90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44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Web server</a:t>
            </a:r>
            <a:endParaRPr lang="ru-RU" altLang="ru-RU" sz="44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8EC146B-B8E2-2D4B-8F08-753B5C2A7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190" y="8020472"/>
            <a:ext cx="10644554" cy="5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2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1CPU \ 2Gb RAM \ 10Gb HDD</a:t>
            </a:r>
            <a:endParaRPr lang="ru-RU" altLang="ru-RU" sz="2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4193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BED78-892B-A64B-AE5F-F5F985667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00" y="3001107"/>
            <a:ext cx="19666795" cy="93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37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A6BB2-CB49-174F-BCCF-230AC1B4F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42" y="2555631"/>
            <a:ext cx="21589111" cy="1026941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8ABF1F-D81E-EE4D-A977-B99AC9CCA19E}"/>
              </a:ext>
            </a:extLst>
          </p:cNvPr>
          <p:cNvCxnSpPr>
            <a:cxnSpLocks/>
          </p:cNvCxnSpPr>
          <p:nvPr/>
        </p:nvCxnSpPr>
        <p:spPr>
          <a:xfrm>
            <a:off x="9730154" y="6025662"/>
            <a:ext cx="0" cy="890954"/>
          </a:xfrm>
          <a:prstGeom prst="straightConnector1">
            <a:avLst/>
          </a:prstGeom>
          <a:ln w="79375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9959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Placeholder 1">
            <a:extLst>
              <a:ext uri="{FF2B5EF4-FFF2-40B4-BE49-F238E27FC236}">
                <a16:creationId xmlns:a16="http://schemas.microsoft.com/office/drawing/2014/main" id="{B3589A7B-3687-E249-99FB-590C218091B1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179513" y="4651375"/>
            <a:ext cx="13784262" cy="2954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2015 – </a:t>
            </a:r>
            <a:r>
              <a:rPr lang="ru-RU" altLang="ru-RU" dirty="0">
                <a:cs typeface="Roboto Mono" pitchFamily="2" charset="0"/>
              </a:rPr>
              <a:t>Хостинг-провайдер </a:t>
            </a:r>
            <a:r>
              <a:rPr lang="en-US" altLang="ru-RU" dirty="0" err="1">
                <a:cs typeface="Roboto Mono" pitchFamily="2" charset="0"/>
              </a:rPr>
              <a:t>ActiveCloud</a:t>
            </a: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</a:t>
            </a: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20</a:t>
            </a:r>
            <a:r>
              <a:rPr lang="en-US" altLang="ru-RU" dirty="0">
                <a:cs typeface="Roboto Mono" pitchFamily="2" charset="0"/>
              </a:rPr>
              <a:t>17 </a:t>
            </a:r>
            <a:r>
              <a:rPr lang="ru-RU" altLang="ru-RU" dirty="0">
                <a:cs typeface="Roboto Mono" pitchFamily="2" charset="0"/>
              </a:rPr>
              <a:t>-</a:t>
            </a:r>
            <a:r>
              <a:rPr lang="en-US" altLang="ru-RU" dirty="0">
                <a:cs typeface="Roboto Mono" pitchFamily="2" charset="0"/>
              </a:rPr>
              <a:t> </a:t>
            </a:r>
            <a:r>
              <a:rPr lang="ru-RU" altLang="ru-RU" dirty="0">
                <a:cs typeface="Roboto Mono" pitchFamily="2" charset="0"/>
              </a:rPr>
              <a:t>М</a:t>
            </a:r>
            <a:r>
              <a:rPr lang="ru-RU" altLang="en-US" dirty="0">
                <a:cs typeface="Roboto Mono" pitchFamily="2" charset="0"/>
              </a:rPr>
              <a:t>еждународная </a:t>
            </a:r>
            <a:r>
              <a:rPr lang="ru-RU" altLang="en-US" dirty="0" err="1">
                <a:cs typeface="Roboto Mono" pitchFamily="2" charset="0"/>
              </a:rPr>
              <a:t>финтех</a:t>
            </a:r>
            <a:r>
              <a:rPr lang="ru-RU" altLang="en-US" dirty="0">
                <a:cs typeface="Roboto Mono" pitchFamily="2" charset="0"/>
              </a:rPr>
              <a:t>-компания</a:t>
            </a:r>
            <a:r>
              <a:rPr lang="en-US" altLang="en-US" dirty="0">
                <a:cs typeface="Roboto Mono" pitchFamily="2" charset="0"/>
              </a:rPr>
              <a:t> ID Finance</a:t>
            </a:r>
            <a:endParaRPr lang="ru-RU" altLang="en-US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endParaRPr lang="ru-RU" altLang="en-US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2018 - </a:t>
            </a:r>
            <a:r>
              <a:rPr lang="ru-RU" altLang="en-US" dirty="0">
                <a:cs typeface="Roboto Mono" pitchFamily="2" charset="0"/>
              </a:rPr>
              <a:t>СООО «</a:t>
            </a:r>
            <a:r>
              <a:rPr lang="ru-RU" altLang="en-US" dirty="0" err="1">
                <a:cs typeface="Roboto Mono" pitchFamily="2" charset="0"/>
              </a:rPr>
              <a:t>Гейм</a:t>
            </a:r>
            <a:r>
              <a:rPr lang="ru-RU" altLang="en-US" dirty="0">
                <a:cs typeface="Roboto Mono" pitchFamily="2" charset="0"/>
              </a:rPr>
              <a:t> </a:t>
            </a:r>
            <a:r>
              <a:rPr lang="ru-RU" altLang="en-US" dirty="0" err="1">
                <a:cs typeface="Roboto Mono" pitchFamily="2" charset="0"/>
              </a:rPr>
              <a:t>Стрим</a:t>
            </a:r>
            <a:r>
              <a:rPr lang="ru-RU" altLang="en-US" dirty="0">
                <a:cs typeface="Roboto Mono" pitchFamily="2" charset="0"/>
              </a:rPr>
              <a:t>»</a:t>
            </a:r>
            <a:r>
              <a:rPr lang="en-US" altLang="en-US" dirty="0">
                <a:cs typeface="Roboto Mono" pitchFamily="2" charset="0"/>
              </a:rPr>
              <a:t> </a:t>
            </a:r>
            <a:r>
              <a:rPr lang="ru-RU" altLang="en-US" dirty="0">
                <a:cs typeface="Roboto Mono" pitchFamily="2" charset="0"/>
              </a:rPr>
              <a:t>(</a:t>
            </a:r>
            <a:r>
              <a:rPr lang="en-US" altLang="en-US" dirty="0" err="1">
                <a:cs typeface="Roboto Mono" pitchFamily="2" charset="0"/>
              </a:rPr>
              <a:t>Wargaming.net</a:t>
            </a:r>
            <a:r>
              <a:rPr lang="en-US" altLang="en-US" dirty="0">
                <a:cs typeface="Roboto Mono" pitchFamily="2" charset="0"/>
              </a:rPr>
              <a:t>)</a:t>
            </a:r>
          </a:p>
          <a:p>
            <a:pPr>
              <a:spcBef>
                <a:spcPct val="0"/>
              </a:spcBef>
            </a:pPr>
            <a:endParaRPr lang="ru-RU" altLang="ru-RU" dirty="0">
              <a:cs typeface="Roboto Mono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268E9-8DAA-4796-9E4C-F30D7B01A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en-US" cap="none">
                <a:ea typeface="Helvetica Neue" panose="02000503000000020004" pitchFamily="2" charset="0"/>
                <a:cs typeface="Helvetica Neue" panose="02000503000000020004" pitchFamily="2" charset="0"/>
              </a:rPr>
              <a:t>РОМАН КОЗИН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3893A-D32A-432E-8CAF-1C8FC9F495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439961"/>
            <a:ext cx="13784529" cy="49244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Инженер-программист (</a:t>
            </a:r>
            <a:r>
              <a:rPr lang="en-US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DevOps</a:t>
            </a: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27652" name="Text Placeholder 4">
            <a:extLst>
              <a:ext uri="{FF2B5EF4-FFF2-40B4-BE49-F238E27FC236}">
                <a16:creationId xmlns:a16="http://schemas.microsoft.com/office/drawing/2014/main" id="{25609F4C-AD34-4849-9DC5-10DD038A3866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1179513" y="8613022"/>
            <a:ext cx="13784262" cy="14773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Занимаюсь оперированием веб сервисов для проекта </a:t>
            </a:r>
            <a:r>
              <a:rPr lang="en-US" altLang="ru-RU" dirty="0">
                <a:cs typeface="Roboto Mono" pitchFamily="2" charset="0"/>
              </a:rPr>
              <a:t>World of Tanks</a:t>
            </a:r>
            <a:r>
              <a:rPr lang="ru-RU" altLang="ru-RU" dirty="0">
                <a:cs typeface="Roboto Mono" pitchFamily="2" charset="0"/>
              </a:rPr>
              <a:t>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Есть опыт в администрировании </a:t>
            </a:r>
            <a:r>
              <a:rPr lang="en-US" altLang="ru-RU" dirty="0">
                <a:cs typeface="Roboto Mono" pitchFamily="2" charset="0"/>
              </a:rPr>
              <a:t>Linux </a:t>
            </a:r>
            <a:r>
              <a:rPr lang="ru-RU" altLang="ru-RU" dirty="0">
                <a:cs typeface="Roboto Mono" pitchFamily="2" charset="0"/>
              </a:rPr>
              <a:t>и </a:t>
            </a:r>
            <a:r>
              <a:rPr lang="en-US" altLang="ru-RU" dirty="0">
                <a:cs typeface="Roboto Mono" pitchFamily="2" charset="0"/>
              </a:rPr>
              <a:t>Windows.</a:t>
            </a:r>
            <a:endParaRPr lang="ru-RU" altLang="ru-RU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А так же </a:t>
            </a:r>
            <a:r>
              <a:rPr lang="en-US" altLang="ru-RU" dirty="0">
                <a:cs typeface="Roboto Mono" pitchFamily="2" charset="0"/>
              </a:rPr>
              <a:t>Virtualization, </a:t>
            </a:r>
            <a:r>
              <a:rPr lang="en-US" altLang="ru-RU" dirty="0" err="1">
                <a:cs typeface="Roboto Mono" pitchFamily="2" charset="0"/>
              </a:rPr>
              <a:t>WebServices</a:t>
            </a:r>
            <a:r>
              <a:rPr lang="en-US" altLang="ru-RU" dirty="0">
                <a:cs typeface="Roboto Mono" pitchFamily="2" charset="0"/>
              </a:rPr>
              <a:t>, Databases, Networks, VoIP, Configuration Management.</a:t>
            </a:r>
            <a:endParaRPr lang="ru-RU" altLang="ru-RU" dirty="0">
              <a:cs typeface="Roboto Mono" pitchFamily="2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B75F804-E2CF-A441-BB42-EF3B89C064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10767"/>
          <a:stretch>
            <a:fillRect/>
          </a:stretch>
        </p:blipFill>
        <p:spPr/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71DAE88-4164-AB44-8124-4566E4C14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2" y="11649114"/>
            <a:ext cx="2159110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Хороший админ, он всегда немножко программист.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6C4AF-DC6F-1549-999F-C1EDCC54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1E40EA-CB60-8647-8939-6F70E6E64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82" y="2278124"/>
            <a:ext cx="16125031" cy="114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63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6C4AF-DC6F-1549-999F-C1EDCC54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1DA66-DC9E-EF4C-B836-2B91D0F55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2278124"/>
            <a:ext cx="16147195" cy="114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226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A3E764E-D278-EC46-BAF7-DB217AAC4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2278124"/>
            <a:ext cx="21937662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CDN</a:t>
            </a:r>
            <a:endParaRPr lang="ru-RU" altLang="ru-RU" sz="36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D53A0-92F5-0147-B7C9-07B659EE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900" y="3016788"/>
            <a:ext cx="18651995" cy="104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826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1047018"/>
            <a:ext cx="21937662" cy="12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</a:t>
            </a:r>
            <a:r>
              <a:rPr lang="ru-RU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</a:t>
            </a:r>
            <a:r>
              <a:rPr lang="en-US" altLang="ru-RU" sz="60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Load</a:t>
            </a:r>
            <a:endParaRPr lang="ru-RU" altLang="ru-RU" sz="60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32360-B652-2F4E-83FE-48ACA664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46" y="2885218"/>
            <a:ext cx="18702704" cy="10830782"/>
          </a:xfrm>
          <a:prstGeom prst="rect">
            <a:avLst/>
          </a:prstGeo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F00A68FE-329E-9945-83CC-08C9EA281C6D}"/>
              </a:ext>
            </a:extLst>
          </p:cNvPr>
          <p:cNvSpPr/>
          <p:nvPr/>
        </p:nvSpPr>
        <p:spPr>
          <a:xfrm rot="10800000" flipH="1">
            <a:off x="3540368" y="11676182"/>
            <a:ext cx="6353909" cy="42203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703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9AF76-DFAA-474F-8269-2E1A28D98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6" y="1357347"/>
            <a:ext cx="17445789" cy="11976011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0D78C6-555C-BD4C-9E1A-CFA9F465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067" y="734199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Практическое занятие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DC2215-F884-1043-90B8-BE7E3A369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346" y="13042232"/>
            <a:ext cx="2244505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altLang="ru-RU" dirty="0">
                <a:cs typeface="Roboto Mono" pitchFamily="2" charset="0"/>
              </a:rPr>
              <a:t>https://</a:t>
            </a:r>
            <a:r>
              <a:rPr lang="en-US" altLang="ru-RU" dirty="0" err="1">
                <a:cs typeface="Roboto Mono" pitchFamily="2" charset="0"/>
              </a:rPr>
              <a:t>github.com</a:t>
            </a:r>
            <a:r>
              <a:rPr lang="en-US" altLang="ru-RU" dirty="0">
                <a:cs typeface="Roboto Mono" pitchFamily="2" charset="0"/>
              </a:rPr>
              <a:t>/roman-</a:t>
            </a:r>
            <a:r>
              <a:rPr lang="en-US" altLang="ru-RU" dirty="0" err="1">
                <a:cs typeface="Roboto Mono" pitchFamily="2" charset="0"/>
              </a:rPr>
              <a:t>kozin</a:t>
            </a:r>
            <a:r>
              <a:rPr lang="en-US" altLang="ru-RU" dirty="0">
                <a:cs typeface="Roboto Mono" pitchFamily="2" charset="0"/>
              </a:rPr>
              <a:t>/wgforge2019_webservices</a:t>
            </a:r>
            <a:endParaRPr lang="ru-RU" altLang="ru-RU" dirty="0">
              <a:cs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377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CC989-4E86-4736-8FF7-3CB4B02DB1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637" y="5693588"/>
            <a:ext cx="21632174" cy="1354217"/>
          </a:xfrm>
        </p:spPr>
        <p:txBody>
          <a:bodyPr/>
          <a:lstStyle/>
          <a:p>
            <a:pPr algn="ctr">
              <a:defRPr/>
            </a:pPr>
            <a:r>
              <a:rPr lang="en-US" sz="8800" dirty="0">
                <a:sym typeface="Helvetica Neue" panose="02000806000000020004" pitchFamily="2" charset="-52"/>
              </a:rPr>
              <a:t>Q&amp;A</a:t>
            </a:r>
            <a:endParaRPr lang="ru-RU" sz="8800" dirty="0">
              <a:sym typeface="Helvetica Neue" panose="0200080600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7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6102" y="1187447"/>
            <a:ext cx="15830550" cy="83026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en-US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Программа лекции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5EFF66D-A6EB-D146-BEB3-20059BB34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417" y="3249861"/>
            <a:ext cx="15830550" cy="323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Web </a:t>
            </a: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и протокол </a:t>
            </a: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HTTP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High Load</a:t>
            </a:r>
            <a:endParaRPr lang="ru-RU" altLang="ru-RU" sz="36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Практическая часть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435273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Placeholder 2">
            <a:extLst>
              <a:ext uri="{FF2B5EF4-FFF2-40B4-BE49-F238E27FC236}">
                <a16:creationId xmlns:a16="http://schemas.microsoft.com/office/drawing/2014/main" id="{54378C97-AB3C-0149-B514-E825A711B4DA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505742" y="7705786"/>
            <a:ext cx="9793290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/>
            <a:r>
              <a:rPr lang="ru-RU" sz="3600" dirty="0"/>
              <a:t>Почему именно </a:t>
            </a:r>
            <a:r>
              <a:rPr lang="en-US" sz="3600" dirty="0"/>
              <a:t>web?</a:t>
            </a:r>
            <a:endParaRPr lang="ru-RU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88673-BF39-48A4-9E1A-377341A46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795883"/>
            <a:ext cx="22476347" cy="738664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ru-RU" sz="4800" dirty="0"/>
              <a:t>Что такое </a:t>
            </a:r>
            <a:r>
              <a:rPr lang="en-US" sz="4800" dirty="0"/>
              <a:t>web</a:t>
            </a:r>
            <a:r>
              <a:rPr lang="ru-RU" sz="4800" dirty="0"/>
              <a:t> сервисы</a:t>
            </a:r>
            <a:endParaRPr lang="ru-RU" altLang="en-US" sz="4800" cap="none" dirty="0"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56E7F5D-2BCD-A342-8FFE-591AF3C40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42" y="3428666"/>
            <a:ext cx="10009858" cy="29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0" dirty="0"/>
              <a:t>Веб-сервис — идентифицируемая уникальным веб-адресом (</a:t>
            </a:r>
            <a:r>
              <a:rPr lang="en-US" sz="3200" b="0" dirty="0"/>
              <a:t>URL-</a:t>
            </a:r>
            <a:r>
              <a:rPr lang="ru-RU" sz="3200" b="0" dirty="0"/>
              <a:t>адресом) программная система со стандартизированными интерфейсами, а также </a:t>
            </a:r>
            <a:r>
              <a:rPr lang="en-US" sz="3200" b="0" dirty="0"/>
              <a:t>HTML-</a:t>
            </a:r>
            <a:r>
              <a:rPr lang="ru-RU" sz="3200" b="0" dirty="0"/>
              <a:t>документ сайта, отображаемый браузером пользователя.</a:t>
            </a:r>
            <a:br>
              <a:rPr lang="ru-RU" sz="3200" b="0" dirty="0"/>
            </a:br>
            <a:r>
              <a:rPr lang="en-US" sz="3200" b="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sz="3200" b="0" dirty="0" err="1">
                <a:solidFill>
                  <a:schemeClr val="accent5">
                    <a:lumMod val="75000"/>
                  </a:schemeClr>
                </a:solidFill>
              </a:rPr>
              <a:t>ru.wikipedia.org</a:t>
            </a:r>
            <a:r>
              <a:rPr lang="en-US" sz="3200" b="0" dirty="0">
                <a:solidFill>
                  <a:schemeClr val="accent5">
                    <a:lumMod val="75000"/>
                  </a:schemeClr>
                </a:solidFill>
              </a:rPr>
              <a:t>/wiki/</a:t>
            </a:r>
            <a:r>
              <a:rPr lang="ru-RU" sz="3200" b="0" dirty="0">
                <a:solidFill>
                  <a:schemeClr val="accent5">
                    <a:lumMod val="75000"/>
                  </a:schemeClr>
                </a:solidFill>
              </a:rPr>
              <a:t>Веб-служба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C09AE-111D-364A-99C8-117EFFF3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856" y="3428666"/>
            <a:ext cx="12077776" cy="910823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1B2B0E-A10F-5942-8E77-E5EE7A5C4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42" y="8458410"/>
            <a:ext cx="10009858" cy="293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0" dirty="0"/>
              <a:t>Унифицированный способ предоставления контента, не зависимо от ОС и устройств, локации.</a:t>
            </a:r>
          </a:p>
          <a:p>
            <a:r>
              <a:rPr lang="ru-RU" sz="3200" b="0" dirty="0"/>
              <a:t>Не требует разработки ПО для клиентских устройств (но не исключает).</a:t>
            </a:r>
          </a:p>
          <a:p>
            <a:endParaRPr lang="ru-RU" sz="3200" b="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>
            <a:extLst>
              <a:ext uri="{FF2B5EF4-FFF2-40B4-BE49-F238E27FC236}">
                <a16:creationId xmlns:a16="http://schemas.microsoft.com/office/drawing/2014/main" id="{F4D66769-A242-2B46-BD3F-11ECD2BCA5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5840413" y="2498976"/>
            <a:ext cx="17295812" cy="492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Плюсы</a:t>
            </a:r>
          </a:p>
        </p:txBody>
      </p:sp>
      <p:sp>
        <p:nvSpPr>
          <p:cNvPr id="47107" name="Text Placeholder 3">
            <a:extLst>
              <a:ext uri="{FF2B5EF4-FFF2-40B4-BE49-F238E27FC236}">
                <a16:creationId xmlns:a16="http://schemas.microsoft.com/office/drawing/2014/main" id="{9D91591A-EF8D-F04B-9766-FBBF3E1E6FC5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6087979" y="3301750"/>
            <a:ext cx="17048246" cy="18671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Взаимодействие </a:t>
            </a:r>
            <a:r>
              <a:rPr lang="ru-RU" sz="2800" dirty="0"/>
              <a:t>программных систем независимо от платформы (ЯП\ОС\Устройство)</a:t>
            </a:r>
            <a:r>
              <a:rPr lang="ru-RU" altLang="ru-RU" sz="2800" dirty="0">
                <a:cs typeface="Roboto Mono" pitchFamily="2" charset="0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Возможность предоставлять различные ПО</a:t>
            </a:r>
            <a:r>
              <a:rPr lang="en-US" altLang="ru-RU" sz="2800" dirty="0">
                <a:cs typeface="Roboto Mono" pitchFamily="2" charset="0"/>
              </a:rPr>
              <a:t> (</a:t>
            </a:r>
            <a:r>
              <a:rPr lang="ru-RU" altLang="ru-RU" sz="2800" dirty="0">
                <a:cs typeface="Roboto Mono" pitchFamily="2" charset="0"/>
              </a:rPr>
              <a:t>Игры\</a:t>
            </a:r>
            <a:r>
              <a:rPr lang="en-US" altLang="ru-RU" sz="2800" dirty="0">
                <a:cs typeface="Roboto Mono" pitchFamily="2" charset="0"/>
              </a:rPr>
              <a:t>CRM\</a:t>
            </a:r>
            <a:r>
              <a:rPr lang="ru-RU" altLang="ru-RU" sz="2800" dirty="0">
                <a:cs typeface="Roboto Mono" pitchFamily="2" charset="0"/>
              </a:rPr>
              <a:t>Сайты\</a:t>
            </a:r>
            <a:r>
              <a:rPr lang="en-US" altLang="ru-RU" sz="2800" dirty="0">
                <a:cs typeface="Roboto Mono" pitchFamily="2" charset="0"/>
              </a:rPr>
              <a:t>etc...)</a:t>
            </a:r>
            <a:r>
              <a:rPr lang="ru-RU" altLang="ru-RU" sz="2800" dirty="0">
                <a:cs typeface="Roboto Mono" pitchFamily="2" charset="0"/>
              </a:rPr>
              <a:t>, посредством одного протокола </a:t>
            </a:r>
            <a:r>
              <a:rPr lang="en-US" altLang="ru-RU" sz="2800" dirty="0">
                <a:cs typeface="Roboto Mono" pitchFamily="2" charset="0"/>
              </a:rPr>
              <a:t>HTTP</a:t>
            </a:r>
            <a:r>
              <a:rPr lang="ru-RU" altLang="ru-RU" sz="2800" dirty="0">
                <a:cs typeface="Roboto Mono" pitchFamily="2" charset="0"/>
              </a:rPr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3A420-ECFA-40FC-9B92-315ACAE212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0413" y="1261078"/>
            <a:ext cx="17295812" cy="830997"/>
          </a:xfrm>
        </p:spPr>
        <p:txBody>
          <a:bodyPr/>
          <a:lstStyle/>
          <a:p>
            <a:pPr algn="ctr">
              <a:defRPr/>
            </a:pPr>
            <a:r>
              <a:rPr lang="ru-RU" altLang="ru-RU" dirty="0">
                <a:cs typeface="Roboto Mono" pitchFamily="2" charset="0"/>
              </a:rPr>
              <a:t>Достоинства и недостатки</a:t>
            </a:r>
            <a:endParaRPr lang="ru-RU" dirty="0">
              <a:sym typeface="Helvetica Neue" panose="02000806000000020004" pitchFamily="2" charset="-52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940C76B-9E0B-5E41-92CF-7869E9AB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979" y="8303334"/>
            <a:ext cx="17048246" cy="18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Обязательно наличие сетевого подключения </a:t>
            </a:r>
            <a:r>
              <a:rPr lang="en-US" altLang="ru-RU" sz="2800" kern="0" dirty="0">
                <a:cs typeface="Roboto Mono" pitchFamily="2" charset="0"/>
              </a:rPr>
              <a:t>Internet\Intranet</a:t>
            </a:r>
            <a:r>
              <a:rPr lang="ru-RU" altLang="ru-RU" sz="2800" kern="0" dirty="0">
                <a:cs typeface="Roboto Mono" pitchFamily="2" charset="0"/>
              </a:rPr>
              <a:t>.</a:t>
            </a:r>
            <a:endParaRPr lang="en-US" altLang="ru-RU" sz="2800" kern="0" dirty="0">
              <a:cs typeface="Roboto Mono" pitchFamily="2" charset="0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В некоторых случаях (большие проекты), сложность разработки, требуются специалисты из различных сфер </a:t>
            </a:r>
            <a:r>
              <a:rPr lang="en-US" altLang="ru-RU" sz="2800" kern="0" dirty="0">
                <a:cs typeface="Roboto Mono" pitchFamily="2" charset="0"/>
              </a:rPr>
              <a:t>IT.</a:t>
            </a:r>
            <a:endParaRPr lang="ru-RU" altLang="ru-RU" sz="2800" kern="0" dirty="0">
              <a:cs typeface="Roboto Mono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BE815CF-DA6E-2E49-9547-923587EEC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7403139"/>
            <a:ext cx="17295812" cy="4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ru-RU" kern="0" dirty="0">
                <a:cs typeface="Roboto Mono" pitchFamily="2" charset="0"/>
              </a:rPr>
              <a:t>Минусы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A545341-1FB9-364B-BDF0-172026639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44"/>
          <a:stretch/>
        </p:blipFill>
        <p:spPr>
          <a:xfrm>
            <a:off x="433137" y="2498975"/>
            <a:ext cx="4791242" cy="9869487"/>
          </a:xfrm>
        </p:spPr>
      </p:pic>
    </p:spTree>
    <p:extLst>
      <p:ext uri="{BB962C8B-B14F-4D97-AF65-F5344CB8AC3E}">
        <p14:creationId xmlns:p14="http://schemas.microsoft.com/office/powerpoint/2010/main" val="13827082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>
            <a:extLst>
              <a:ext uri="{FF2B5EF4-FFF2-40B4-BE49-F238E27FC236}">
                <a16:creationId xmlns:a16="http://schemas.microsoft.com/office/drawing/2014/main" id="{F4D66769-A242-2B46-BD3F-11ECD2BCA5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3824044" y="2030053"/>
            <a:ext cx="17295812" cy="92333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ru-RU" sz="6000" dirty="0">
                <a:cs typeface="Roboto Mono" pitchFamily="2" charset="0"/>
              </a:rPr>
              <a:t>Веб сервис</a:t>
            </a:r>
            <a:r>
              <a:rPr lang="en-US" altLang="ru-RU" sz="6000" dirty="0">
                <a:cs typeface="Roboto Mono" pitchFamily="2" charset="0"/>
              </a:rPr>
              <a:t> - ?</a:t>
            </a:r>
            <a:endParaRPr lang="ru-RU" altLang="ru-RU" sz="6000" dirty="0">
              <a:cs typeface="Roboto Mono" pitchFamily="2" charset="0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5629EA-EEF1-B847-8D45-EFB39A0DC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8945" y="4384431"/>
            <a:ext cx="21706010" cy="386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sz="4400" dirty="0">
                <a:cs typeface="Roboto Mono" pitchFamily="2" charset="0"/>
              </a:rPr>
              <a:t>Web</a:t>
            </a:r>
            <a:r>
              <a:rPr lang="ru-RU" altLang="ru-RU" sz="4400" dirty="0">
                <a:cs typeface="Roboto Mono" pitchFamily="2" charset="0"/>
              </a:rPr>
              <a:t> </a:t>
            </a:r>
            <a:r>
              <a:rPr lang="en-US" altLang="ru-RU" sz="4400" dirty="0">
                <a:cs typeface="Roboto Mono" pitchFamily="2" charset="0"/>
              </a:rPr>
              <a:t>URL/</a:t>
            </a:r>
            <a:r>
              <a:rPr lang="ru-RU" altLang="ru-RU" sz="4400" dirty="0">
                <a:cs typeface="Roboto Mono" pitchFamily="2" charset="0"/>
              </a:rPr>
              <a:t>адрес</a:t>
            </a:r>
            <a:endParaRPr lang="en-US" altLang="ru-RU" sz="4400" dirty="0">
              <a:cs typeface="Roboto Mono" pitchFamily="2" charset="0"/>
            </a:endParaRPr>
          </a:p>
          <a:p>
            <a:pPr marL="457200" indent="-457200" fontAlgn="auto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sz="4400" dirty="0">
                <a:cs typeface="Roboto Mono" pitchFamily="2" charset="0"/>
              </a:rPr>
              <a:t>HTTP </a:t>
            </a:r>
            <a:r>
              <a:rPr lang="ru-RU" altLang="ru-RU" sz="4400" dirty="0">
                <a:cs typeface="Roboto Mono" pitchFamily="2" charset="0"/>
              </a:rPr>
              <a:t>протокол</a:t>
            </a:r>
          </a:p>
          <a:p>
            <a:pPr marL="457200" indent="-457200" fontAlgn="auto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sz="4400" dirty="0">
                <a:cs typeface="Roboto Mono" pitchFamily="2" charset="0"/>
              </a:rPr>
              <a:t>Web </a:t>
            </a:r>
            <a:r>
              <a:rPr lang="ru-RU" altLang="ru-RU" sz="4400" dirty="0">
                <a:cs typeface="Roboto Mono" pitchFamily="2" charset="0"/>
              </a:rPr>
              <a:t>сервер</a:t>
            </a:r>
          </a:p>
        </p:txBody>
      </p:sp>
    </p:spTree>
    <p:extLst>
      <p:ext uri="{BB962C8B-B14F-4D97-AF65-F5344CB8AC3E}">
        <p14:creationId xmlns:p14="http://schemas.microsoft.com/office/powerpoint/2010/main" val="3142509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>
            <a:extLst>
              <a:ext uri="{FF2B5EF4-FFF2-40B4-BE49-F238E27FC236}">
                <a16:creationId xmlns:a16="http://schemas.microsoft.com/office/drawing/2014/main" id="{F4D66769-A242-2B46-BD3F-11ECD2BCA5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3824044" y="1490791"/>
            <a:ext cx="17295812" cy="7386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 fontAlgn="auto">
              <a:spcBef>
                <a:spcPct val="0"/>
              </a:spcBef>
              <a:spcAft>
                <a:spcPts val="0"/>
              </a:spcAft>
            </a:pPr>
            <a:r>
              <a:rPr lang="en-US" altLang="ru-RU" sz="4800" dirty="0">
                <a:cs typeface="Roboto Mono" pitchFamily="2" charset="0"/>
              </a:rPr>
              <a:t>Web</a:t>
            </a:r>
            <a:r>
              <a:rPr lang="ru-RU" altLang="ru-RU" sz="4800" dirty="0">
                <a:cs typeface="Roboto Mono" pitchFamily="2" charset="0"/>
              </a:rPr>
              <a:t> </a:t>
            </a:r>
            <a:r>
              <a:rPr lang="en-US" altLang="ru-RU" sz="4800" dirty="0">
                <a:cs typeface="Roboto Mono" pitchFamily="2" charset="0"/>
              </a:rPr>
              <a:t>URL/</a:t>
            </a:r>
            <a:r>
              <a:rPr lang="ru-RU" altLang="ru-RU" sz="4800" dirty="0">
                <a:cs typeface="Roboto Mono" pitchFamily="2" charset="0"/>
              </a:rPr>
              <a:t>адрес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3821-4801-EB4D-B469-AD6260C0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243" y="3710128"/>
            <a:ext cx="21551181" cy="61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481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>
            <a:extLst>
              <a:ext uri="{FF2B5EF4-FFF2-40B4-BE49-F238E27FC236}">
                <a16:creationId xmlns:a16="http://schemas.microsoft.com/office/drawing/2014/main" id="{F4D66769-A242-2B46-BD3F-11ECD2BCA5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3824044" y="1490791"/>
            <a:ext cx="17295812" cy="7386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 fontAlgn="auto">
              <a:spcBef>
                <a:spcPct val="0"/>
              </a:spcBef>
              <a:spcAft>
                <a:spcPts val="0"/>
              </a:spcAft>
            </a:pPr>
            <a:r>
              <a:rPr lang="en-US" altLang="ru-RU" sz="4800" dirty="0">
                <a:cs typeface="Roboto Mono" pitchFamily="2" charset="0"/>
              </a:rPr>
              <a:t>Web</a:t>
            </a:r>
            <a:r>
              <a:rPr lang="ru-RU" altLang="ru-RU" sz="4800" dirty="0">
                <a:cs typeface="Roboto Mono" pitchFamily="2" charset="0"/>
              </a:rPr>
              <a:t> </a:t>
            </a:r>
            <a:r>
              <a:rPr lang="en-US" altLang="ru-RU" sz="4800" dirty="0">
                <a:cs typeface="Roboto Mono" pitchFamily="2" charset="0"/>
              </a:rPr>
              <a:t>URL/</a:t>
            </a:r>
            <a:r>
              <a:rPr lang="ru-RU" altLang="ru-RU" sz="4800" dirty="0">
                <a:cs typeface="Roboto Mono" pitchFamily="2" charset="0"/>
              </a:rPr>
              <a:t>адрес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521C6-4F17-3541-A425-1AE529126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11" y="4107883"/>
            <a:ext cx="19419278" cy="55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1151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ED21C-C3B6-0F4B-98FF-FA1B7636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5" y="2649415"/>
            <a:ext cx="18578693" cy="10450514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8D228E5-C709-6042-BE41-CEE04E531632}"/>
              </a:ext>
            </a:extLst>
          </p:cNvPr>
          <p:cNvSpPr txBox="1">
            <a:spLocks/>
          </p:cNvSpPr>
          <p:nvPr/>
        </p:nvSpPr>
        <p:spPr>
          <a:xfrm>
            <a:off x="688995" y="1338564"/>
            <a:ext cx="18555248" cy="738664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ru-RU" altLang="en-US" sz="4800" b="1" cap="none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Протокол </a:t>
            </a:r>
            <a:r>
              <a:rPr lang="en-US" altLang="en-US" sz="4800" b="1" cap="none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HTTP</a:t>
            </a:r>
            <a:endParaRPr lang="ru-RU" altLang="en-US" sz="4800" b="1" cap="none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49550</TotalTime>
  <Words>406</Words>
  <Application>Microsoft Macintosh PowerPoint</Application>
  <PresentationFormat>Custom</PresentationFormat>
  <Paragraphs>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Montserrat Black</vt:lpstr>
      <vt:lpstr>Helvetica Neue</vt:lpstr>
      <vt:lpstr>Calibri Light</vt:lpstr>
      <vt:lpstr>Montserrat</vt:lpstr>
      <vt:lpstr>Roboto Mono</vt:lpstr>
      <vt:lpstr>Helvetica Neue Medium</vt:lpstr>
      <vt:lpstr>Roboto Mono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Microsoft Office User</cp:lastModifiedBy>
  <cp:revision>159</cp:revision>
  <cp:lastPrinted>2019-12-09T18:02:17Z</cp:lastPrinted>
  <dcterms:modified xsi:type="dcterms:W3CDTF">2019-12-09T18:03:19Z</dcterms:modified>
</cp:coreProperties>
</file>